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2" r:id="rId6"/>
    <p:sldId id="263" r:id="rId7"/>
    <p:sldId id="265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098"/>
    <a:srgbClr val="D2B37D"/>
    <a:srgbClr val="25358C"/>
    <a:srgbClr val="0C3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8B4B6-42DF-499E-AA4D-FCE5FF099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EC53BA-B0CF-4647-A7A2-BA9F3232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7541F-3056-4F16-9B08-14C1D8A9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07EAA-2EBB-4C3B-952C-55A61749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A82AE-6CA9-4929-8F15-07277CEC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1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46D6F-BD51-4507-BE01-29CEF949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21215-4D3B-4181-8C35-FADE78235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473A5A-7723-4DF1-A694-7A2FCA8D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7B969-3BBE-4CEC-B5D8-3F070025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E4CAF-5CCC-4AE5-A80B-E4161DE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3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A80036-0FCE-487B-AA8B-D228B2EB8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B9F56-52CB-4E0F-A2BF-108F6668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A40C5-48A1-4949-A0AE-D1868520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6AC04-6CC2-4786-8565-67712790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4442A-9DA5-4590-B5F3-6A481288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9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C9DF6-7FED-44F5-A892-4A041714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0F1E3-882C-4946-9E1C-9D3334D6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09E34-9915-40CA-BFEF-64C93983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2FF02-67D5-41FC-A3E3-28E7500A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E71E8-0496-4996-80C8-81ECDC1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AFE2-D346-4138-9F92-48547555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BB2BB-1BA3-445D-8E34-86F8D8AB3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11A51-A66D-4DF1-ABA2-115DC5A8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B717F-F8B6-4323-A664-A106AF0E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05A76-53BD-40E3-A573-CCF7FECE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2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1BB86-A552-4938-BC52-22F8A452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6B319-EEA4-447B-9A45-60FF378FD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C46DE3-63BC-48F4-A210-C290F0733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EF70D6-E1B5-473D-B7FA-FF3B2C8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1E672-CA94-4292-BAD0-8D16FDA3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AFFF2-44F7-41A0-B818-0EAACE09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00A53-2265-4828-BF35-AC0BB354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F440BC-9302-429F-BEDA-132C004F5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002C8-E52E-4BBA-8331-3CA4A9D92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CEC384-F409-4FDC-9FFD-4B92B16F9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BC646-236B-41FE-83EA-BC06FDACE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BD06B1-1AC2-4580-BD5F-8B8C88AA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606DC9-39B4-4F45-8A56-3A72E812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A2975A-D52C-495C-BAF9-7C38CF49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7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FB237-5248-4917-B8CD-48E6F765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D4B245-9D3A-42CF-8BE4-C719AA77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CE6B4B-41DA-4BD5-BF2D-97E95774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012529-6CA9-4FE4-8EEE-4EE7376E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A3E0B9-A5E5-4353-8A6E-4F0EF865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FDB41-8037-47F1-AD99-CE5B111E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A92485-E354-4C49-BB82-27003BE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310B0-105E-443C-BDCD-201E83ED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6A2C2-4DED-43E3-9F9C-B3184053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DACBA-CB24-45FE-B7FA-D8AA56FF3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5F2910-B4DB-466E-A0BE-4B9929C7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65DD3-03BF-482C-80EE-7D269056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3A1E2-10C5-4553-BF8C-D6DE9836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5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E36D-E722-41A3-8232-79BCE778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5EAE7F-AA3D-4341-BD61-F647592E5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C04F57-2FBD-4228-9CCA-12483B3F6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F55E8-DACB-4FC8-897F-9F9F41E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85170-B54D-4D31-8D1A-81AAEBC4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5F211-12E8-4250-978B-C1DB94E8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57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4C50D-6491-47AC-B2F8-6ECBE3E6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FBF0DE-15D2-42D2-8249-A7A12BB78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AA03F-19E4-47FB-9E0A-423C5257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3BB5-33B0-4C3F-9BEE-360416AB5EBB}" type="datetimeFigureOut">
              <a:rPr lang="ru-RU" smtClean="0"/>
              <a:t>16.08.2025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DFC44-791F-4BC4-B962-768F186A6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D19A0-FB23-41A9-A201-FF7C7CA3C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D979-23DB-47A6-BDC4-B6EB42B9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7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9AD883F-AD1D-43C6-8790-E38043F2C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504" y="2956594"/>
            <a:ext cx="10491020" cy="1655762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ЛИЧНЫЕ ФОНДЫ ПО РОССИЙСКОМУ ПРАВУ: ПРИМАТ ЧАСТНОЙ АВТОНОМИИ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5FCF5B5-AC16-4016-9071-A6ACD9CF3C59}"/>
              </a:ext>
            </a:extLst>
          </p:cNvPr>
          <p:cNvSpPr txBox="1">
            <a:spLocks/>
          </p:cNvSpPr>
          <p:nvPr/>
        </p:nvSpPr>
        <p:spPr>
          <a:xfrm>
            <a:off x="1121766" y="4892394"/>
            <a:ext cx="1497489" cy="3630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>
                <a:solidFill>
                  <a:srgbClr val="DEC09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мая</a:t>
            </a:r>
          </a:p>
        </p:txBody>
      </p:sp>
    </p:spTree>
    <p:extLst>
      <p:ext uri="{BB962C8B-B14F-4D97-AF65-F5344CB8AC3E}">
        <p14:creationId xmlns:p14="http://schemas.microsoft.com/office/powerpoint/2010/main" val="307503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ВИДЫ ФУНКЦИОНАЛЬНЫХ АНАЛОГОВ ТРАСТА В РОССИИ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F8FB903-0475-434F-A7DA-2A92B0AC3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34610"/>
              </p:ext>
            </p:extLst>
          </p:nvPr>
        </p:nvGraphicFramePr>
        <p:xfrm>
          <a:off x="251791" y="1557130"/>
          <a:ext cx="11741428" cy="3934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357">
                  <a:extLst>
                    <a:ext uri="{9D8B030D-6E8A-4147-A177-3AD203B41FA5}">
                      <a16:colId xmlns:a16="http://schemas.microsoft.com/office/drawing/2014/main" val="2800724939"/>
                    </a:ext>
                  </a:extLst>
                </a:gridCol>
                <a:gridCol w="2935357">
                  <a:extLst>
                    <a:ext uri="{9D8B030D-6E8A-4147-A177-3AD203B41FA5}">
                      <a16:colId xmlns:a16="http://schemas.microsoft.com/office/drawing/2014/main" val="1339973852"/>
                    </a:ext>
                  </a:extLst>
                </a:gridCol>
                <a:gridCol w="4200938">
                  <a:extLst>
                    <a:ext uri="{9D8B030D-6E8A-4147-A177-3AD203B41FA5}">
                      <a16:colId xmlns:a16="http://schemas.microsoft.com/office/drawing/2014/main" val="1119222862"/>
                    </a:ext>
                  </a:extLst>
                </a:gridCol>
                <a:gridCol w="1669776">
                  <a:extLst>
                    <a:ext uri="{9D8B030D-6E8A-4147-A177-3AD203B41FA5}">
                      <a16:colId xmlns:a16="http://schemas.microsoft.com/office/drawing/2014/main" val="668790124"/>
                    </a:ext>
                  </a:extLst>
                </a:gridCol>
              </a:tblGrid>
              <a:tr h="874644">
                <a:tc>
                  <a:txBody>
                    <a:bodyPr/>
                    <a:lstStyle/>
                    <a:p>
                      <a:r>
                        <a:rPr lang="ru-RU" sz="1600" dirty="0"/>
                        <a:t>Личный фонд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Договор доверительного управления имуществом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Закрытый паевой инвестфонд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Траст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89258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r>
                        <a:rPr lang="ru-RU" sz="1600" dirty="0"/>
                        <a:t>Личный фонд – зарегистрированное в госреестре юридическое лицо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Факт заключения этого договора не подлежит публичному раскрытию (кроме случаев управления недвижимостью)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Банк России ведет реестр паевых инвестиционных фондов.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Зависит от вида траста и юрисдикции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711092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r>
                        <a:rPr lang="ru-RU" sz="1600" dirty="0"/>
                        <a:t>Директор – любое лицо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Управляющий по общему правилу коммерческое лицо или 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Управляющей компании требуется лицензия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/>
                        <a:t>Зависит от вида траста и юрисдикции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491394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r>
                        <a:rPr lang="ru-RU" sz="1600" dirty="0"/>
                        <a:t>Учредитель сохраняет влияние в отношении актива, если сам себе этого не запретил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Учредитель может заложить в договоре ограничения и требования к управлению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Обладатель пая в ЗПИФ имеет право голоса при принятии принципиальных решений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Зависит от вида траста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3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77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ЛИЧНЫЙ ФОНД – ОСОБАЯ МОДЕЛЬ ЮРИДИЧЕСКОГО ЛИЦА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E7176B-B724-4F79-922C-43251DFCBB92}"/>
              </a:ext>
            </a:extLst>
          </p:cNvPr>
          <p:cNvSpPr/>
          <p:nvPr/>
        </p:nvSpPr>
        <p:spPr>
          <a:xfrm>
            <a:off x="271670" y="1842052"/>
            <a:ext cx="115625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Унитарное юридическое лицо (абзац второй п.1 ст.65.1 ГК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Условно некоммерческое (цель – управление вверенным имуществом в соответствии с заданными условиями)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Предпринимательская деятельность разрешена (п.5 статьи 123.20-4 ГК РФ)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Фонд – собственник имущества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Банкротство личного фонда не исключается (в статье 65 ГК РФ исключение для личных фондов не предусмотрено)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Субсидиарная ответственность фонда и субсидиарная ответственность учредителя в течение трех лет</a:t>
            </a:r>
            <a:r>
              <a:rPr lang="ru-RU" dirty="0"/>
              <a:t> (в исключительных случаях – до 5 лет) со дня создания фонда (безотносительно к осведомленности кредитора учредителя о том, что учредитель вывел часть активов в личный фонд). Наступает безотносительно к основаниям субсидиарной ответственности в банкротстве. За пределами максимального срока субсидиарной ответственности нет.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Арбитраж и арбитражные оговорки – п.5 ст.1202 и Закон об арбитраже (ч.7.2 ст,7)</a:t>
            </a:r>
          </a:p>
        </p:txBody>
      </p:sp>
    </p:spTree>
    <p:extLst>
      <p:ext uri="{BB962C8B-B14F-4D97-AF65-F5344CB8AC3E}">
        <p14:creationId xmlns:p14="http://schemas.microsoft.com/office/powerpoint/2010/main" val="202563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УЧРЕДИТЕЛЬ ЛИЧНОГО ФОНДА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935003-8C80-436B-965F-14BF7E1B57D7}"/>
              </a:ext>
            </a:extLst>
          </p:cNvPr>
          <p:cNvSpPr/>
          <p:nvPr/>
        </p:nvSpPr>
        <p:spPr>
          <a:xfrm>
            <a:off x="106017" y="1530626"/>
            <a:ext cx="11598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Учредитель – только физическое лицо. «</a:t>
            </a:r>
            <a:r>
              <a:rPr lang="ru-RU" dirty="0" err="1"/>
              <a:t>Соучредительство</a:t>
            </a:r>
            <a:r>
              <a:rPr lang="ru-RU" dirty="0"/>
              <a:t>» невозможно, за исключением случаев передачи в фонд общего имущества супругов, не заключивших брачный договор о раздельности имущества.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Кодекс не запрещает одному и тому же гражданину создавать несколько различных личных фондов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единственный учредитель планирует передать в личный фонд свое имущество и при этом состоит в браке, следует проконтролировать, чтобы в фонд не было передано общее имущество супругов (осуществить предварительный раздел общего имущества или заключить брачный договор).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Замена учредителя не допускается. При необходимости передать те же активы фонду, созданному иным учредителем, следует ликвидировать первый фонд, вернуть его имущество первому учредителю (это не должно вступать в противоречие с условиями управления), а затем передавать это имущество иному фонду.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случае создания наследственного фонда нотариус не является учредителем наследственного фонда, а лишь запускает процедуру регистрации наследственного фонда на основании решения учредителя, утвержденного при его жизни</a:t>
            </a:r>
          </a:p>
        </p:txBody>
      </p:sp>
    </p:spTree>
    <p:extLst>
      <p:ext uri="{BB962C8B-B14F-4D97-AF65-F5344CB8AC3E}">
        <p14:creationId xmlns:p14="http://schemas.microsoft.com/office/powerpoint/2010/main" val="378891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РЕШЕНИЕ «ПРОБЛЕМЫ ТИШИНЫ»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48AF69-E617-4DFF-8887-ECDC64598C82}"/>
              </a:ext>
            </a:extLst>
          </p:cNvPr>
          <p:cNvSpPr/>
          <p:nvPr/>
        </p:nvSpPr>
        <p:spPr>
          <a:xfrm>
            <a:off x="185530" y="1345096"/>
            <a:ext cx="1178118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</a:t>
            </a:r>
            <a:r>
              <a:rPr lang="ru-RU" b="1" dirty="0"/>
              <a:t> Закрытый характер информации о личных фондах (для целей гражданского оборота).</a:t>
            </a:r>
            <a:br>
              <a:rPr lang="ru-RU" dirty="0"/>
            </a:br>
            <a:r>
              <a:rPr lang="ru-RU" sz="1400" dirty="0"/>
              <a:t>П.8 статьи 123.20-4 ГК «Если иное не установлено настоящим Кодексом или уставом личного фонда, информация о содержании условий управления личным фондом и содержании иных внутренних документов личного фонда не подлежит раскрытию и является конфиденциальной».</a:t>
            </a:r>
          </a:p>
          <a:p>
            <a:r>
              <a:rPr lang="ru-RU" sz="1400" dirty="0"/>
              <a:t>П.4 статьи 123.20-5 ГК «Выгодоприобретатель личного фонда вправе потребовать от личного фонда, а выгодоприобретатель наследственного фонда вправе потребовать от нотариуса или наследственного фонда ознакомить их с той частью условий управления личным фондом, в которой содержатся порядок определения и назначения органов личного фонда, положения о передаче этому выгодоприобретателю всего или части имущества личного фонда, а также описание обстоятельств, при наступлении которых осуществляется такая передача».</a:t>
            </a:r>
          </a:p>
          <a:p>
            <a:r>
              <a:rPr lang="ru-RU" sz="1400" dirty="0"/>
              <a:t>П.3 статьи 123.20-6 «В случаях, предусмотренных уставом личного фонда, выгодоприобретатель вправе запрашивать и получать у личного фонда информацию о деятельности личного фонда».</a:t>
            </a:r>
          </a:p>
          <a:p>
            <a:r>
              <a:rPr lang="ru-RU" sz="1400" dirty="0"/>
              <a:t>П.12 статьи 123.20-4 ГК «Отчет об использовании имущества личного фонда не подлежит опубликованию, за исключением случаев, предусмотренных условиями управления личным фондом».</a:t>
            </a:r>
          </a:p>
          <a:p>
            <a:r>
              <a:rPr lang="ru-RU" dirty="0"/>
              <a:t> 2. </a:t>
            </a:r>
            <a:r>
              <a:rPr lang="ru-RU" b="1" dirty="0"/>
              <a:t>Обязанность нотариусов и банков раскрывать информацию правоохранительным и иным аналогичным органам </a:t>
            </a:r>
            <a:r>
              <a:rPr lang="ru-RU" dirty="0"/>
              <a:t>регулируется специальным законодательством, а не ГК РФ.</a:t>
            </a:r>
          </a:p>
          <a:p>
            <a:r>
              <a:rPr lang="ru-RU" dirty="0"/>
              <a:t>3. Часть 1 статьи 6 Закона о регистрации юрлиц – «Содержащиеся в государственных реестрах сведения и документы являются открытыми и общедоступными, за исключением решений об учреждении личных фондов и уставов таких фондов, сведений об учредителях личных фондов» (поправки от 8 августа 2024 года)</a:t>
            </a:r>
          </a:p>
          <a:p>
            <a:r>
              <a:rPr lang="ru-RU" dirty="0"/>
              <a:t>4. Внесены также поправки в Закон о коммерческой тайне.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30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FACTO 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ОБЩАЯ ПРАВОСПОСОБНОСТЬ ЛИЧНОГО ФОНДА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B68CEB-6F59-435D-86B9-BCB21DE159A5}"/>
              </a:ext>
            </a:extLst>
          </p:cNvPr>
          <p:cNvSpPr/>
          <p:nvPr/>
        </p:nvSpPr>
        <p:spPr>
          <a:xfrm>
            <a:off x="159026" y="1470991"/>
            <a:ext cx="11794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Личный фонд вправе совершать все сделки, необходимые для достижения цели эффективного управления вверенным ему имуществом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Личный фонд вправе заниматься предпринимательской деятельностью от своего имени (п.5 ст.123.20-4 ГК – «предпринимательской деятельностью, соответствующей целям, определенным уставом личного фонда, и необходимой для достижения этих целей»)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Основания ответственности личного фонда перед третьими лицами по сделкам в рамках предпринимательской деятельности – такие же, как у коммерческих юрлиц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Личный фонд вправе создавать хозяйственные общества или участвовать в 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Личный фонд вправе учреждать трасты по праву других государств, если такие действия соответствуют целям, определенным уставом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Личный фонд не вправе заниматься благотворительной деятельностью, если таковая прямо не предписана ему уставом или не вытекает из поставленных перед фондом целей.</a:t>
            </a:r>
          </a:p>
        </p:txBody>
      </p:sp>
    </p:spTree>
    <p:extLst>
      <p:ext uri="{BB962C8B-B14F-4D97-AF65-F5344CB8AC3E}">
        <p14:creationId xmlns:p14="http://schemas.microsoft.com/office/powerpoint/2010/main" val="301827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ЧАСТНАЯ АВТОНОМИЯ УЧРЕДИТЕЛЯ И ЕГО ПРЕДВИДЕНИЕ: ЛИЧНЫЙ ФОНД ПРЕУСПЕЕТ НАСТОЛЬКО, НАСКОЛЬКО БЫЛ УМЕН И ПРОЗОРЛИВ ЕГО СОЗДАТЕЛЬ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891445-B789-4205-92F2-4F50BF86E673}"/>
              </a:ext>
            </a:extLst>
          </p:cNvPr>
          <p:cNvSpPr/>
          <p:nvPr/>
        </p:nvSpPr>
        <p:spPr>
          <a:xfrm>
            <a:off x="344556" y="1583635"/>
            <a:ext cx="117480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Только один обязательный орган – ЕИО (директор или аналогичный) - любое физическое или юридическое лицо, назначенное в соответствии с уставом личного фонда, за исключением учредителя личного фонда. ЕИО – минимально необходимый орган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Высший коллегиальный орган и попечительский совет, в состав которых могут входить выгодоприобретатели или учредитель личного фонда, создаются </a:t>
            </a:r>
            <a:r>
              <a:rPr lang="ru-RU" b="1" dirty="0"/>
              <a:t>только в случаях, предусмотренных уставом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Соотношение компетенции между высшим коллегиальным органов и попечительским советом полностью отдано на усмотрение учредителя.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Надзорный орган создается в случаях, предусмотренных уставом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Согласие различных органов фонда на сделки, совершаемые директором, необходимо только </a:t>
            </a:r>
            <a:r>
              <a:rPr lang="ru-RU" b="1" dirty="0"/>
              <a:t>в случаях, предусмотренных уставом</a:t>
            </a:r>
            <a:r>
              <a:rPr lang="ru-RU" dirty="0"/>
              <a:t>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Значение разъяснений, содержащихся в пункте 22 Пленума № 25, применительно к полномочиям директора личного фонда.</a:t>
            </a:r>
          </a:p>
        </p:txBody>
      </p:sp>
    </p:spTree>
    <p:extLst>
      <p:ext uri="{BB962C8B-B14F-4D97-AF65-F5344CB8AC3E}">
        <p14:creationId xmlns:p14="http://schemas.microsoft.com/office/powerpoint/2010/main" val="30318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DA786-4062-444F-855F-F9973F8BDDDA}"/>
              </a:ext>
            </a:extLst>
          </p:cNvPr>
          <p:cNvSpPr txBox="1">
            <a:spLocks/>
          </p:cNvSpPr>
          <p:nvPr/>
        </p:nvSpPr>
        <p:spPr>
          <a:xfrm>
            <a:off x="991402" y="0"/>
            <a:ext cx="10712917" cy="12031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ВЫГОДОПРИОБРЕТАТЕЛИ БЕСПРАВНЫ? УПРАВЛЕНИЕ ЛИЧНЫМ ФОНДОМ ОСУЩЕСТВЛЯЕТСЯ «В </a:t>
            </a:r>
            <a:r>
              <a:rPr lang="ru-RU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ИНТЕРЕСАХ ИМУЩЕСТВА»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A949B5-D584-43AC-A095-C7FB00C918D4}"/>
              </a:ext>
            </a:extLst>
          </p:cNvPr>
          <p:cNvSpPr/>
          <p:nvPr/>
        </p:nvSpPr>
        <p:spPr>
          <a:xfrm>
            <a:off x="205409" y="1305339"/>
            <a:ext cx="11608904" cy="4416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Права выгодоприобретателя личного фонда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не могут переходить к другим лицам</a:t>
            </a:r>
            <a:r>
              <a:rPr lang="ru-RU" sz="1700" dirty="0"/>
              <a:t>, в том числе в случае универсального правопреемства, за исключением случаев преобразования выгодоприобретателя - юридического лица, если условиями управления личным фондом не предусмотрено прекращение прав такого выгодоприобретателя при его преобразовании.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На права выгодоприобретателя личного фонда не может быть обращено взыскание по обязательствам выгодоприобретателя –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права бенефициара не составляют его имущественную массу, не включаются в состав его конкурсной массы, но любые выдачи из фонда, которые будут продолжаться в ходе банкротства бенефициара, будут поступать в конкурсную массу</a:t>
            </a:r>
            <a:r>
              <a:rPr lang="ru-RU" sz="17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Пункт 3 статьи 123.20-5: Условия управления фондом должны предусматривать срок или периодичность передачи бенефициару имущества, а также обстоятельства, при наступлении которых осуществляется такая передача – следовательно,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выдачи могут быть обусловлены (в том числе могут быть поставлены в зависимость от поведения бенефициара)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Объем права может измениться по воле учредителя.</a:t>
            </a:r>
            <a:r>
              <a:rPr lang="ru-RU" sz="1700" dirty="0"/>
              <a:t> Пункт 8 статьи 123.20-4 ГК: Устав личного фонда, условия управления личным фондом и иные внутренние документы личного фонда при жизни учредителя фонда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могут быть им изменены</a:t>
            </a:r>
            <a:r>
              <a:rPr lang="ru-RU" sz="1700" dirty="0"/>
              <a:t>. Пункт 10 статьи 123.20-4 ГК: При жизни учредителя личного фонда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допускается преобразование личного фонда в общественно полезный фонд</a:t>
            </a:r>
            <a:r>
              <a:rPr lang="ru-RU" sz="1700" dirty="0"/>
              <a:t> по решению учредителя.</a:t>
            </a:r>
          </a:p>
        </p:txBody>
      </p:sp>
    </p:spTree>
    <p:extLst>
      <p:ext uri="{BB962C8B-B14F-4D97-AF65-F5344CB8AC3E}">
        <p14:creationId xmlns:p14="http://schemas.microsoft.com/office/powerpoint/2010/main" val="393309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1190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Тема Office</vt:lpstr>
      <vt:lpstr>ЛИЧНЫЕ ФОНДЫ ПО РОССИЙСКОМУ ПРАВУ: ПРИМАТ ЧАСТНОЙ АВТОНОМИИ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Соловьева Александра</dc:creator>
  <cp:lastModifiedBy>User</cp:lastModifiedBy>
  <cp:revision>25</cp:revision>
  <dcterms:created xsi:type="dcterms:W3CDTF">2023-05-06T10:47:32Z</dcterms:created>
  <dcterms:modified xsi:type="dcterms:W3CDTF">2025-08-16T20:23:50Z</dcterms:modified>
</cp:coreProperties>
</file>